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A1930C-5EA2-430E-B478-64A5332C7721}" type="datetimeFigureOut">
              <a:rPr lang="ar-IQ" smtClean="0"/>
              <a:t>10/07/1441</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7FC1F8B6-3AC2-4946-9671-CA2B1F0327E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A1930C-5EA2-430E-B478-64A5332C772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C1F8B6-3AC2-4946-9671-CA2B1F0327E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83A1930C-5EA2-430E-B478-64A5332C7721}" type="datetimeFigureOut">
              <a:rPr lang="ar-IQ" smtClean="0"/>
              <a:t>10/07/1441</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7FC1F8B6-3AC2-4946-9671-CA2B1F0327E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83A1930C-5EA2-430E-B478-64A5332C7721}"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7FC1F8B6-3AC2-4946-9671-CA2B1F0327EA}"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3A1930C-5EA2-430E-B478-64A5332C7721}" type="datetimeFigureOut">
              <a:rPr lang="ar-IQ" smtClean="0"/>
              <a:t>10/07/1441</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FC1F8B6-3AC2-4946-9671-CA2B1F0327EA}"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83A1930C-5EA2-430E-B478-64A5332C7721}" type="datetimeFigureOut">
              <a:rPr lang="ar-IQ" smtClean="0"/>
              <a:t>10/07/1441</a:t>
            </a:fld>
            <a:endParaRPr lang="ar-IQ"/>
          </a:p>
        </p:txBody>
      </p:sp>
      <p:sp>
        <p:nvSpPr>
          <p:cNvPr id="10" name="عنصر نائب لرقم الشريحة 9"/>
          <p:cNvSpPr>
            <a:spLocks noGrp="1"/>
          </p:cNvSpPr>
          <p:nvPr>
            <p:ph type="sldNum" sz="quarter" idx="16"/>
          </p:nvPr>
        </p:nvSpPr>
        <p:spPr/>
        <p:txBody>
          <a:bodyPr rtlCol="0"/>
          <a:lstStyle/>
          <a:p>
            <a:fld id="{7FC1F8B6-3AC2-4946-9671-CA2B1F0327EA}"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83A1930C-5EA2-430E-B478-64A5332C7721}" type="datetimeFigureOut">
              <a:rPr lang="ar-IQ" smtClean="0"/>
              <a:t>10/07/1441</a:t>
            </a:fld>
            <a:endParaRPr lang="ar-IQ"/>
          </a:p>
        </p:txBody>
      </p:sp>
      <p:sp>
        <p:nvSpPr>
          <p:cNvPr id="12" name="عنصر نائب لرقم الشريحة 11"/>
          <p:cNvSpPr>
            <a:spLocks noGrp="1"/>
          </p:cNvSpPr>
          <p:nvPr>
            <p:ph type="sldNum" sz="quarter" idx="16"/>
          </p:nvPr>
        </p:nvSpPr>
        <p:spPr/>
        <p:txBody>
          <a:bodyPr rtlCol="0"/>
          <a:lstStyle/>
          <a:p>
            <a:fld id="{7FC1F8B6-3AC2-4946-9671-CA2B1F0327EA}"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3A1930C-5EA2-430E-B478-64A5332C7721}"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7FC1F8B6-3AC2-4946-9671-CA2B1F0327E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A1930C-5EA2-430E-B478-64A5332C7721}"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7FC1F8B6-3AC2-4946-9671-CA2B1F0327E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3A1930C-5EA2-430E-B478-64A5332C7721}"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7FC1F8B6-3AC2-4946-9671-CA2B1F0327EA}"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83A1930C-5EA2-430E-B478-64A5332C7721}" type="datetimeFigureOut">
              <a:rPr lang="ar-IQ" smtClean="0"/>
              <a:t>10/07/1441</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7FC1F8B6-3AC2-4946-9671-CA2B1F0327EA}"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A1930C-5EA2-430E-B478-64A5332C7721}" type="datetimeFigureOut">
              <a:rPr lang="ar-IQ" smtClean="0"/>
              <a:t>10/07/1441</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FC1F8B6-3AC2-4946-9671-CA2B1F0327E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شبكات المعلومات</a:t>
            </a:r>
            <a:endParaRPr lang="ar-IQ" dirty="0"/>
          </a:p>
        </p:txBody>
      </p:sp>
      <p:sp>
        <p:nvSpPr>
          <p:cNvPr id="3" name="عنوان فرعي 2"/>
          <p:cNvSpPr>
            <a:spLocks noGrp="1"/>
          </p:cNvSpPr>
          <p:nvPr>
            <p:ph type="subTitle" idx="1"/>
          </p:nvPr>
        </p:nvSpPr>
        <p:spPr/>
        <p:txBody>
          <a:bodyPr/>
          <a:lstStyle/>
          <a:p>
            <a:r>
              <a:rPr lang="ar-SA" dirty="0" smtClean="0"/>
              <a:t>الدرس2</a:t>
            </a:r>
            <a:endParaRPr lang="ar-IQ" dirty="0"/>
          </a:p>
        </p:txBody>
      </p:sp>
    </p:spTree>
    <p:extLst>
      <p:ext uri="{BB962C8B-B14F-4D97-AF65-F5344CB8AC3E}">
        <p14:creationId xmlns:p14="http://schemas.microsoft.com/office/powerpoint/2010/main" val="247130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السمات الاساسية لشبكات المعلومات</a:t>
            </a:r>
            <a:endParaRPr lang="ar-IQ" dirty="0"/>
          </a:p>
        </p:txBody>
      </p:sp>
      <p:sp>
        <p:nvSpPr>
          <p:cNvPr id="3" name="عنصر نائب للمحتوى 2"/>
          <p:cNvSpPr>
            <a:spLocks noGrp="1"/>
          </p:cNvSpPr>
          <p:nvPr>
            <p:ph sz="quarter" idx="1"/>
          </p:nvPr>
        </p:nvSpPr>
        <p:spPr/>
        <p:txBody>
          <a:bodyPr/>
          <a:lstStyle/>
          <a:p>
            <a:pPr marL="514350" indent="-514350">
              <a:buAutoNum type="arabicPeriod"/>
            </a:pPr>
            <a:r>
              <a:rPr lang="ar-SA" dirty="0" smtClean="0"/>
              <a:t>وجود متطلبات وبنى ارتكازية أساسية: بعضا من البنى </a:t>
            </a:r>
            <a:r>
              <a:rPr lang="ar-SA" dirty="0" smtClean="0"/>
              <a:t>الارتكازية تتمثل في مصطلحات وتعابير استخدمت في عصر الثورة الصناعية وكذلك في عصر ثورة المعلومات والشبكات</a:t>
            </a:r>
            <a:r>
              <a:rPr lang="ar-SA" dirty="0"/>
              <a:t> </a:t>
            </a:r>
            <a:r>
              <a:rPr lang="ar-SA" dirty="0" smtClean="0"/>
              <a:t>مثل:</a:t>
            </a:r>
          </a:p>
          <a:p>
            <a:pPr>
              <a:buFontTx/>
              <a:buChar char="-"/>
            </a:pPr>
            <a:r>
              <a:rPr lang="ar-SA" dirty="0" smtClean="0"/>
              <a:t>الجسر </a:t>
            </a:r>
            <a:r>
              <a:rPr lang="ar-IQ" dirty="0" smtClean="0"/>
              <a:t>Bridge</a:t>
            </a:r>
          </a:p>
          <a:p>
            <a:pPr>
              <a:buFontTx/>
              <a:buChar char="-"/>
            </a:pPr>
            <a:r>
              <a:rPr lang="ar-SA" dirty="0" smtClean="0"/>
              <a:t>الميناء </a:t>
            </a:r>
            <a:r>
              <a:rPr lang="en-US" dirty="0" smtClean="0"/>
              <a:t>Port</a:t>
            </a:r>
          </a:p>
          <a:p>
            <a:pPr>
              <a:buFontTx/>
              <a:buChar char="-"/>
            </a:pPr>
            <a:r>
              <a:rPr lang="ar-IQ" dirty="0" smtClean="0"/>
              <a:t>الموزع </a:t>
            </a:r>
            <a:r>
              <a:rPr lang="en-US" dirty="0" smtClean="0"/>
              <a:t>Hub</a:t>
            </a:r>
          </a:p>
          <a:p>
            <a:pPr>
              <a:buFontTx/>
              <a:buChar char="-"/>
            </a:pPr>
            <a:r>
              <a:rPr lang="ar-SA" dirty="0" smtClean="0"/>
              <a:t>المسلك أو الطريق </a:t>
            </a:r>
            <a:r>
              <a:rPr lang="en-US" dirty="0" smtClean="0"/>
              <a:t>Routing</a:t>
            </a:r>
            <a:endParaRPr lang="ar-SA" dirty="0" smtClean="0"/>
          </a:p>
        </p:txBody>
      </p:sp>
    </p:spTree>
    <p:extLst>
      <p:ext uri="{BB962C8B-B14F-4D97-AF65-F5344CB8AC3E}">
        <p14:creationId xmlns:p14="http://schemas.microsoft.com/office/powerpoint/2010/main" val="138710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السمات الاساسية لشبكات المعلومات</a:t>
            </a:r>
            <a:endParaRPr lang="ar-IQ" dirty="0"/>
          </a:p>
        </p:txBody>
      </p:sp>
      <p:sp>
        <p:nvSpPr>
          <p:cNvPr id="3" name="عنصر نائب للمحتوى 2"/>
          <p:cNvSpPr>
            <a:spLocks noGrp="1"/>
          </p:cNvSpPr>
          <p:nvPr>
            <p:ph sz="quarter" idx="1"/>
          </p:nvPr>
        </p:nvSpPr>
        <p:spPr/>
        <p:txBody>
          <a:bodyPr/>
          <a:lstStyle/>
          <a:p>
            <a:pPr marL="0" indent="0">
              <a:buNone/>
            </a:pPr>
            <a:r>
              <a:rPr lang="ar-SA" dirty="0" smtClean="0"/>
              <a:t>2. بناء شبكة معلومات محوسبة هو أمر ضروري لأية منظمة معاصرة مهما كان حجمها وتوجهها الخدمي او الانتاجي. ومهما تكن المنظمة التي يديرها الافراد صغيرة فأنها بحاجة الى بناء شبكة للمعلومات المحوسبة، بتجهيزات حتى وإن كانت بسيطة، لأغراض الإعلان أو التعريف بخدماتها ونشاطاتها ومنتوجاتها، وتأمين مراسلاتها، وتسويق سلعها أو خدماتها. </a:t>
            </a:r>
          </a:p>
          <a:p>
            <a:pPr marL="0" indent="0">
              <a:buNone/>
            </a:pPr>
            <a:r>
              <a:rPr lang="ar-SA" dirty="0" smtClean="0"/>
              <a:t> </a:t>
            </a:r>
            <a:endParaRPr lang="ar-IQ" dirty="0"/>
          </a:p>
        </p:txBody>
      </p:sp>
    </p:spTree>
    <p:extLst>
      <p:ext uri="{BB962C8B-B14F-4D97-AF65-F5344CB8AC3E}">
        <p14:creationId xmlns:p14="http://schemas.microsoft.com/office/powerpoint/2010/main" val="150432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السمات الاساسية لشبكات المعلومات</a:t>
            </a:r>
            <a:endParaRPr lang="ar-IQ" dirty="0"/>
          </a:p>
        </p:txBody>
      </p:sp>
      <p:sp>
        <p:nvSpPr>
          <p:cNvPr id="3" name="عنصر نائب للمحتوى 2"/>
          <p:cNvSpPr>
            <a:spLocks noGrp="1"/>
          </p:cNvSpPr>
          <p:nvPr>
            <p:ph sz="quarter" idx="1"/>
          </p:nvPr>
        </p:nvSpPr>
        <p:spPr/>
        <p:txBody>
          <a:bodyPr/>
          <a:lstStyle/>
          <a:p>
            <a:pPr marL="0" indent="0">
              <a:buNone/>
            </a:pPr>
            <a:r>
              <a:rPr lang="ar-SA" dirty="0" smtClean="0"/>
              <a:t>3. المشاركة بالملفات والمعدات: وتعني المشاركة بالملفات تجميع وتنظيم البيانات الخاصة بالمنظمة في حاسوب خادم للشبكة </a:t>
            </a:r>
            <a:r>
              <a:rPr lang="en-US" dirty="0" smtClean="0"/>
              <a:t>Network Server</a:t>
            </a:r>
            <a:r>
              <a:rPr lang="ar-SA" dirty="0" smtClean="0"/>
              <a:t>. حيث أن تجميع جميع ملفات البيانات في مكان واحد يجعل من ادارة وتنظيم البيانات أمر اكثر سهولة. من جانب اخر فإن المشاركة بالمعدات المرتبطة بالشبكة، كالطابعات والفاكسات..، يوفر الكثير من الوقت والتكاليف، وخاصة في المنظمات الصغيرة.</a:t>
            </a:r>
            <a:endParaRPr lang="ar-IQ" dirty="0"/>
          </a:p>
        </p:txBody>
      </p:sp>
    </p:spTree>
    <p:extLst>
      <p:ext uri="{BB962C8B-B14F-4D97-AF65-F5344CB8AC3E}">
        <p14:creationId xmlns:p14="http://schemas.microsoft.com/office/powerpoint/2010/main" val="222672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شروط الربط الشبكي </a:t>
            </a:r>
            <a:endParaRPr lang="ar-IQ" dirty="0"/>
          </a:p>
        </p:txBody>
      </p:sp>
      <p:sp>
        <p:nvSpPr>
          <p:cNvPr id="3" name="عنصر نائب للمحتوى 2"/>
          <p:cNvSpPr>
            <a:spLocks noGrp="1"/>
          </p:cNvSpPr>
          <p:nvPr>
            <p:ph sz="quarter" idx="1"/>
          </p:nvPr>
        </p:nvSpPr>
        <p:spPr/>
        <p:txBody>
          <a:bodyPr/>
          <a:lstStyle/>
          <a:p>
            <a:pPr marL="514350" indent="-514350">
              <a:buAutoNum type="arabicPeriod"/>
            </a:pPr>
            <a:r>
              <a:rPr lang="ar-SA" dirty="0" smtClean="0"/>
              <a:t>أن تكون سريعة. فالمستخدم في مؤسسات المعلومات المعاصرة بحاجة الى إرسال البيانات والمعلومات، وكذلك استلام أجوبتها، بشكل سريع. حيث أن أهم ما يميز تكنولوجيا المعلومات والاتصالات الحديثة هو السرعة في الاستجابة الى طلبات المستخدمين.</a:t>
            </a:r>
          </a:p>
          <a:p>
            <a:pPr marL="514350" indent="-514350">
              <a:buAutoNum type="arabicPeriod"/>
            </a:pPr>
            <a:r>
              <a:rPr lang="ar-SA" dirty="0" smtClean="0"/>
              <a:t>أن تكون دقيقة في تأمين نقل المعلومات المطلوبة، وكذلك تأمين ذات الدقة في استلام المعلومات أو الاجابات المطلوبة.</a:t>
            </a:r>
            <a:endParaRPr lang="ar-IQ" dirty="0"/>
          </a:p>
        </p:txBody>
      </p:sp>
    </p:spTree>
    <p:extLst>
      <p:ext uri="{BB962C8B-B14F-4D97-AF65-F5344CB8AC3E}">
        <p14:creationId xmlns:p14="http://schemas.microsoft.com/office/powerpoint/2010/main" val="39942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شروط الربط الشبكي </a:t>
            </a:r>
            <a:endParaRPr lang="ar-IQ" dirty="0"/>
          </a:p>
        </p:txBody>
      </p:sp>
      <p:sp>
        <p:nvSpPr>
          <p:cNvPr id="3" name="عنصر نائب للمحتوى 2"/>
          <p:cNvSpPr>
            <a:spLocks noGrp="1"/>
          </p:cNvSpPr>
          <p:nvPr>
            <p:ph sz="quarter" idx="1"/>
          </p:nvPr>
        </p:nvSpPr>
        <p:spPr/>
        <p:txBody>
          <a:bodyPr/>
          <a:lstStyle/>
          <a:p>
            <a:pPr marL="0" indent="0">
              <a:buNone/>
            </a:pPr>
            <a:r>
              <a:rPr lang="ar-SA" dirty="0" smtClean="0"/>
              <a:t>3. الأمان. أي أن تكون أمينة ومحصنة من التداخلات والتأثيرات المشوشة.</a:t>
            </a:r>
          </a:p>
          <a:p>
            <a:pPr marL="0" indent="0">
              <a:buNone/>
            </a:pPr>
            <a:r>
              <a:rPr lang="ar-SA" dirty="0" smtClean="0"/>
              <a:t>4. سهلة الاستخدام من قبل الجهات المشاركة، والافراد المشاركين، أي أنها تعمل وفق اجراءات بسيطة في بث واستقبال المعلومات.</a:t>
            </a:r>
          </a:p>
          <a:p>
            <a:pPr marL="0" indent="0">
              <a:buNone/>
            </a:pPr>
            <a:r>
              <a:rPr lang="ar-SA" dirty="0" smtClean="0"/>
              <a:t>5. سهلة الإصلاح والمعالجة، في حالة وجود بعض العطلات والمشكلات الفنية والمعلوماتية البسيطة.</a:t>
            </a:r>
          </a:p>
        </p:txBody>
      </p:sp>
    </p:spTree>
    <p:extLst>
      <p:ext uri="{BB962C8B-B14F-4D97-AF65-F5344CB8AC3E}">
        <p14:creationId xmlns:p14="http://schemas.microsoft.com/office/powerpoint/2010/main" val="92587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شروط الربط الشبكي </a:t>
            </a:r>
            <a:endParaRPr lang="ar-IQ" dirty="0"/>
          </a:p>
        </p:txBody>
      </p:sp>
      <p:sp>
        <p:nvSpPr>
          <p:cNvPr id="3" name="عنصر نائب للمحتوى 2"/>
          <p:cNvSpPr>
            <a:spLocks noGrp="1"/>
          </p:cNvSpPr>
          <p:nvPr>
            <p:ph sz="quarter" idx="1"/>
          </p:nvPr>
        </p:nvSpPr>
        <p:spPr/>
        <p:txBody>
          <a:bodyPr>
            <a:normAutofit/>
          </a:bodyPr>
          <a:lstStyle/>
          <a:p>
            <a:pPr marL="0" indent="0">
              <a:buNone/>
            </a:pPr>
            <a:r>
              <a:rPr lang="ar-SA" dirty="0" smtClean="0"/>
              <a:t>6. غير مكلفة، أو أن تكاليفها تكون معقولة. أي أن تكاليف الربط الشبكي تنسجم مع إمكانات المؤسسات المشاركة فيها. ونعني بالتكاليف هنا تكاليف التشغيل، والصيانة، والروابط الداخلية البينية، وكذلك الروابط الخارجية المطلوبة، وتكاليف ورسوم الاتصال.</a:t>
            </a:r>
          </a:p>
          <a:p>
            <a:pPr marL="0" indent="0">
              <a:buNone/>
            </a:pPr>
            <a:r>
              <a:rPr lang="ar-SA" dirty="0" smtClean="0"/>
              <a:t>7. أن تكون متاحة على الدوام، أي على مدار الساعة. فالمستخدم المعاصر بحاجة الى المعلومات في أي وقت من أوقات اليوم. فضلا عن احتمالات الاختلاف بالتوقيتات في الأماكن المرتبطة بالشبكة.</a:t>
            </a:r>
            <a:endParaRPr lang="ar-IQ" dirty="0"/>
          </a:p>
        </p:txBody>
      </p:sp>
    </p:spTree>
    <p:extLst>
      <p:ext uri="{BB962C8B-B14F-4D97-AF65-F5344CB8AC3E}">
        <p14:creationId xmlns:p14="http://schemas.microsoft.com/office/powerpoint/2010/main" val="26478033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163</TotalTime>
  <Words>372</Words>
  <Application>Microsoft Office PowerPoint</Application>
  <PresentationFormat>عرض على الشاشة (3:4)‏</PresentationFormat>
  <Paragraphs>23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ألوان متوسطة</vt:lpstr>
      <vt:lpstr>شبكات المعلومات</vt:lpstr>
      <vt:lpstr>السمات الاساسية لشبكات المعلومات</vt:lpstr>
      <vt:lpstr>السمات الاساسية لشبكات المعلومات</vt:lpstr>
      <vt:lpstr>السمات الاساسية لشبكات المعلومات</vt:lpstr>
      <vt:lpstr>شروط الربط الشبكي </vt:lpstr>
      <vt:lpstr>شروط الربط الشبكي </vt:lpstr>
      <vt:lpstr>شروط الربط الشبكي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Dr.salman</cp:lastModifiedBy>
  <cp:revision>10</cp:revision>
  <dcterms:created xsi:type="dcterms:W3CDTF">2020-03-03T22:00:31Z</dcterms:created>
  <dcterms:modified xsi:type="dcterms:W3CDTF">2020-03-04T05:54:23Z</dcterms:modified>
</cp:coreProperties>
</file>